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66" r:id="rId3"/>
    <p:sldId id="259" r:id="rId4"/>
    <p:sldId id="352" r:id="rId5"/>
    <p:sldId id="353" r:id="rId6"/>
    <p:sldId id="367" r:id="rId7"/>
    <p:sldId id="355" r:id="rId8"/>
    <p:sldId id="368" r:id="rId9"/>
    <p:sldId id="356" r:id="rId10"/>
    <p:sldId id="369" r:id="rId11"/>
    <p:sldId id="370" r:id="rId12"/>
    <p:sldId id="371" r:id="rId13"/>
    <p:sldId id="372" r:id="rId14"/>
    <p:sldId id="373" r:id="rId15"/>
    <p:sldId id="3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1"/>
    <a:srgbClr val="E5067E"/>
    <a:srgbClr val="FF2C8A"/>
    <a:srgbClr val="FF04E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353" autoAdjust="0"/>
    <p:restoredTop sz="95246" autoAdjust="0"/>
  </p:normalViewPr>
  <p:slideViewPr>
    <p:cSldViewPr snapToGrid="0" snapToObjects="1">
      <p:cViewPr>
        <p:scale>
          <a:sx n="100" d="100"/>
          <a:sy n="100" d="100"/>
        </p:scale>
        <p:origin x="928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estofyoucoachingclub.com/info-201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bestofyoucoachingclub.com/info-201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1583" y="6049941"/>
            <a:ext cx="9214258" cy="836832"/>
          </a:xfrm>
          <a:solidFill>
            <a:srgbClr val="0000F1"/>
          </a:solidFill>
          <a:ln>
            <a:noFill/>
          </a:ln>
        </p:spPr>
        <p:txBody>
          <a:bodyPr>
            <a:normAutofit/>
          </a:bodyPr>
          <a:lstStyle/>
          <a:p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98" y="0"/>
            <a:ext cx="9154098" cy="610273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88011" y="3646537"/>
            <a:ext cx="873508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200" b="1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swald" charset="0"/>
                <a:ea typeface="Oswald" charset="0"/>
                <a:cs typeface="Oswald" charset="0"/>
              </a:rPr>
              <a:t>How to Stand Out in a Crowded</a:t>
            </a:r>
          </a:p>
          <a:p>
            <a:pPr algn="ctr"/>
            <a:r>
              <a:rPr lang="en-US" sz="5200" b="1" dirty="0" smtClean="0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Oswald" charset="0"/>
                <a:ea typeface="Oswald" charset="0"/>
                <a:cs typeface="Oswald" charset="0"/>
              </a:rPr>
              <a:t>Online Fitness Marketplace in 2018</a:t>
            </a:r>
            <a:endParaRPr lang="en-US" sz="5200" b="1" dirty="0" smtClean="0"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  <a:latin typeface="Oswald" charset="0"/>
              <a:ea typeface="Oswald" charset="0"/>
              <a:cs typeface="Oswald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50800" dir="5400000" sx="10000" sy="10000" algn="ctr" rotWithShape="0">
                    <a:srgbClr val="000000">
                      <a:alpha val="43137"/>
                    </a:srgbClr>
                  </a:outerShdw>
                </a:effectLst>
                <a:latin typeface="Oswald" charset="0"/>
                <a:ea typeface="Oswald" charset="0"/>
                <a:cs typeface="Oswald" charset="0"/>
              </a:rPr>
              <a:t>Jill Coleman, MS</a:t>
            </a:r>
            <a:endParaRPr lang="en-US" sz="4000" b="1" dirty="0">
              <a:solidFill>
                <a:schemeClr val="bg1"/>
              </a:solidFill>
              <a:effectLst>
                <a:outerShdw blurRad="50800" dist="50800" dir="5400000" sx="10000" sy="10000" algn="ctr" rotWithShape="0">
                  <a:srgbClr val="000000">
                    <a:alpha val="43137"/>
                  </a:srgbClr>
                </a:outerShdw>
              </a:effectLst>
              <a:latin typeface="Oswald" charset="0"/>
              <a:ea typeface="Oswald" charset="0"/>
              <a:cs typeface="Oswa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177256"/>
          </a:xfrm>
          <a:prstGeom prst="rect">
            <a:avLst/>
          </a:prstGeom>
          <a:solidFill>
            <a:srgbClr val="E506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" y="6169785"/>
            <a:ext cx="9143999" cy="680743"/>
          </a:xfrm>
          <a:prstGeom prst="rect">
            <a:avLst/>
          </a:prstGeom>
          <a:solidFill>
            <a:srgbClr val="0000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059" y="149412"/>
            <a:ext cx="8837509" cy="602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8474" y="134471"/>
            <a:ext cx="8231826" cy="995082"/>
          </a:xfrm>
        </p:spPr>
        <p:txBody>
          <a:bodyPr/>
          <a:lstStyle/>
          <a:p>
            <a:r>
              <a:rPr lang="en-US" b="1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Tool #3: </a:t>
            </a:r>
            <a:r>
              <a:rPr lang="en-US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Transparency Marketing</a:t>
            </a:r>
            <a:endParaRPr lang="en-US" dirty="0">
              <a:solidFill>
                <a:srgbClr val="E5067E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8474" y="1216052"/>
            <a:ext cx="8231826" cy="495373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Tool: </a:t>
            </a:r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Beta Testing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Challenges (free)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Sample workouts with feedback requests (free)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Group coaching program, highly discounted or free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Allow for people to experience working with you ahead of the sale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Experience with you builds trust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Get results/value/wins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Feedback to improve it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Social proof*</a:t>
            </a:r>
          </a:p>
          <a:p>
            <a:endParaRPr lang="en-US" sz="2400" dirty="0" smtClean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24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177256"/>
          </a:xfrm>
          <a:prstGeom prst="rect">
            <a:avLst/>
          </a:prstGeom>
          <a:solidFill>
            <a:srgbClr val="E506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7256"/>
            <a:ext cx="9143999" cy="680743"/>
          </a:xfrm>
          <a:prstGeom prst="rect">
            <a:avLst/>
          </a:prstGeom>
          <a:solidFill>
            <a:srgbClr val="0000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059" y="149412"/>
            <a:ext cx="8837509" cy="602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8474" y="134471"/>
            <a:ext cx="8231826" cy="995082"/>
          </a:xfrm>
        </p:spPr>
        <p:txBody>
          <a:bodyPr/>
          <a:lstStyle/>
          <a:p>
            <a:r>
              <a:rPr lang="en-US" b="1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Tool #4: </a:t>
            </a:r>
            <a:r>
              <a:rPr lang="en-US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Video!</a:t>
            </a:r>
            <a:endParaRPr lang="en-US" dirty="0">
              <a:solidFill>
                <a:srgbClr val="E5067E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8474" y="1216052"/>
            <a:ext cx="8231826" cy="4953733"/>
          </a:xfrm>
        </p:spPr>
        <p:txBody>
          <a:bodyPr>
            <a:normAutofit fontScale="85000" lnSpcReduction="20000"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1/3 of all content consumed is video content!</a:t>
            </a:r>
            <a:endParaRPr lang="en-US" sz="2400" dirty="0" smtClean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Makes sense given our “Reality Show Culture”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Energy/animation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Accessibility and connection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Way to leverage the power of story</a:t>
            </a:r>
          </a:p>
          <a:p>
            <a:pPr lvl="2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Who are main characters? What are the story lines?</a:t>
            </a:r>
          </a:p>
          <a:p>
            <a:pPr lvl="2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People asking, </a:t>
            </a:r>
            <a:r>
              <a:rPr lang="en-US" sz="2200" i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Is this person more like me, or less? </a:t>
            </a:r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(resonance = trust)</a:t>
            </a:r>
          </a:p>
          <a:p>
            <a:r>
              <a:rPr lang="en-US" sz="2400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How?</a:t>
            </a:r>
            <a:endParaRPr lang="en-US" sz="2200" b="1" dirty="0" smtClean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YouTube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FB Live 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IG Stories (and Lives)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Snapchat*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Recommend daily stories, weekly Lives, one a month YouTube “day in the life” vids, Q&amp;As, direct to camera, etc.</a:t>
            </a:r>
            <a:endParaRPr lang="en-US" sz="2200" dirty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PEOPLE WANT TO SEE YOUR FACE!</a:t>
            </a:r>
            <a:endParaRPr lang="en-US" sz="2200" dirty="0" smtClean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46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177256"/>
          </a:xfrm>
          <a:prstGeom prst="rect">
            <a:avLst/>
          </a:prstGeom>
          <a:solidFill>
            <a:srgbClr val="E506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7256"/>
            <a:ext cx="9143999" cy="680743"/>
          </a:xfrm>
          <a:prstGeom prst="rect">
            <a:avLst/>
          </a:prstGeom>
          <a:solidFill>
            <a:srgbClr val="0000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059" y="149412"/>
            <a:ext cx="8837509" cy="602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7932" y="146264"/>
            <a:ext cx="8676068" cy="995082"/>
          </a:xfrm>
        </p:spPr>
        <p:txBody>
          <a:bodyPr/>
          <a:lstStyle/>
          <a:p>
            <a:r>
              <a:rPr lang="en-US" b="1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Tool 5</a:t>
            </a:r>
            <a:r>
              <a:rPr lang="en-US" b="1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: </a:t>
            </a:r>
            <a:r>
              <a:rPr lang="en-US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Masterminds </a:t>
            </a:r>
            <a:r>
              <a:rPr lang="en-US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+ Non-replicable </a:t>
            </a:r>
            <a:r>
              <a:rPr lang="en-US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Experiences</a:t>
            </a:r>
            <a:endParaRPr lang="en-US" dirty="0">
              <a:solidFill>
                <a:srgbClr val="E5067E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8474" y="1216052"/>
            <a:ext cx="8231826" cy="4953733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Commodity content is not hard to produce, and it’s vanilla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People will pay for: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Access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Customization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Experiences/face time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Small, tight-knit, elite communities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Network and guest speakers, exclusive resources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Masterminds now versus 2011</a:t>
            </a:r>
            <a:endParaRPr lang="en-US" sz="2200" dirty="0" smtClean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How?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Applications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Wait lists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Exclusive invites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Long sales lead times (relationships!)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Amazing opt-in content that gets people results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Small groups - don</a:t>
            </a:r>
            <a:r>
              <a:rPr lang="mr-IN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’</a:t>
            </a:r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 stress about numbers</a:t>
            </a:r>
          </a:p>
        </p:txBody>
      </p:sp>
    </p:spTree>
    <p:extLst>
      <p:ext uri="{BB962C8B-B14F-4D97-AF65-F5344CB8AC3E}">
        <p14:creationId xmlns:p14="http://schemas.microsoft.com/office/powerpoint/2010/main" val="47805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177256"/>
          </a:xfrm>
          <a:prstGeom prst="rect">
            <a:avLst/>
          </a:prstGeom>
          <a:solidFill>
            <a:srgbClr val="E506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7256"/>
            <a:ext cx="9143999" cy="680743"/>
          </a:xfrm>
          <a:prstGeom prst="rect">
            <a:avLst/>
          </a:prstGeom>
          <a:solidFill>
            <a:srgbClr val="0000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059" y="149412"/>
            <a:ext cx="8837509" cy="602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7932" y="146264"/>
            <a:ext cx="8676068" cy="995082"/>
          </a:xfrm>
        </p:spPr>
        <p:txBody>
          <a:bodyPr/>
          <a:lstStyle/>
          <a:p>
            <a:r>
              <a:rPr lang="en-US" b="1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Tools Recap:</a:t>
            </a:r>
            <a:endParaRPr lang="en-US" dirty="0">
              <a:solidFill>
                <a:srgbClr val="E5067E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8474" y="1216052"/>
            <a:ext cx="8231826" cy="495373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Tool #1: Realness</a:t>
            </a:r>
            <a:endParaRPr lang="en-US" sz="2200" dirty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Pratfall Effect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Tool #2: Proprietary concept and secondary education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Expertise + innovation + repetition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Tool #3: Transparency Marketing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Beta testing and symmetry of sales process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Tool #4: Video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FB live, YouTube, IG stories (more, more, more!)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Tool #5: Masterminds and high-end experiences</a:t>
            </a:r>
          </a:p>
          <a:p>
            <a:pPr lvl="1"/>
            <a:r>
              <a:rPr lang="en-US" sz="20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Create exclusivity and elite groups (applications, etc.)</a:t>
            </a:r>
            <a:endParaRPr lang="en-US" sz="2000" dirty="0" smtClean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177256"/>
          </a:xfrm>
          <a:prstGeom prst="rect">
            <a:avLst/>
          </a:prstGeom>
          <a:solidFill>
            <a:srgbClr val="E506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7256"/>
            <a:ext cx="9143999" cy="680743"/>
          </a:xfrm>
          <a:prstGeom prst="rect">
            <a:avLst/>
          </a:prstGeom>
          <a:solidFill>
            <a:srgbClr val="0000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059" y="149412"/>
            <a:ext cx="8837509" cy="602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7932" y="146264"/>
            <a:ext cx="8676068" cy="995082"/>
          </a:xfrm>
        </p:spPr>
        <p:txBody>
          <a:bodyPr/>
          <a:lstStyle/>
          <a:p>
            <a:r>
              <a:rPr lang="en-US" b="1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What’s Next?</a:t>
            </a:r>
            <a:endParaRPr lang="en-US" dirty="0">
              <a:solidFill>
                <a:srgbClr val="E5067E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8474" y="1216052"/>
            <a:ext cx="8231826" cy="495373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Introducing</a:t>
            </a:r>
            <a:r>
              <a:rPr lang="mr-IN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…</a:t>
            </a:r>
            <a:endParaRPr lang="en-US" sz="2200" dirty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2400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Best of You Business Boot Camp: </a:t>
            </a:r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an elite online </a:t>
            </a:r>
            <a:r>
              <a:rPr lang="en-US" sz="2400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fitness business</a:t>
            </a:r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 membership for health/fitness pros</a:t>
            </a:r>
            <a:endParaRPr lang="en-US" sz="2000" dirty="0" smtClean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sz="2200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  <a:hlinkClick r:id="rId2"/>
              </a:rPr>
              <a:t>http://bestofyoucoachingclub.com/info-2018</a:t>
            </a:r>
            <a:r>
              <a:rPr lang="en-US" sz="2200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Cancel-anytime continuity model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New content dropped monthly (3-4 new workshops, expert interviews, etc.)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Teaching you everything from </a:t>
            </a:r>
            <a:r>
              <a:rPr lang="mr-IN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…</a:t>
            </a:r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 branding, marketing, sales, program creation, social media, lead generation and email marketing and always ALWAYS the latest tools and strategies!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Closed FB group community</a:t>
            </a:r>
          </a:p>
          <a:p>
            <a:pPr lvl="1"/>
            <a:r>
              <a:rPr lang="en-US" sz="2200" dirty="0" err="1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JillFit</a:t>
            </a:r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 Business Retreat </a:t>
            </a:r>
            <a:r>
              <a:rPr lang="mr-IN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–</a:t>
            </a:r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1956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177256"/>
          </a:xfrm>
          <a:prstGeom prst="rect">
            <a:avLst/>
          </a:prstGeom>
          <a:solidFill>
            <a:srgbClr val="E506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7256"/>
            <a:ext cx="9143999" cy="680743"/>
          </a:xfrm>
          <a:prstGeom prst="rect">
            <a:avLst/>
          </a:prstGeom>
          <a:solidFill>
            <a:srgbClr val="0000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059" y="149412"/>
            <a:ext cx="8837509" cy="602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7932" y="146264"/>
            <a:ext cx="8676068" cy="995082"/>
          </a:xfrm>
        </p:spPr>
        <p:txBody>
          <a:bodyPr/>
          <a:lstStyle/>
          <a:p>
            <a:r>
              <a:rPr lang="en-US" b="1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What’s Next?</a:t>
            </a:r>
            <a:endParaRPr lang="en-US" dirty="0">
              <a:solidFill>
                <a:srgbClr val="E5067E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8474" y="1216052"/>
            <a:ext cx="8231826" cy="4953733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Best of You Business Boot Camp: </a:t>
            </a:r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an elite online </a:t>
            </a:r>
            <a:r>
              <a:rPr lang="en-US" sz="2400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fitness business</a:t>
            </a:r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 membership for health/fitness pros</a:t>
            </a:r>
            <a:endParaRPr lang="en-US" sz="2000" dirty="0" smtClean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sz="2200" b="1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  <a:hlinkClick r:id="rId2"/>
              </a:rPr>
              <a:t>http://bestofyoucoachingclub.com/info-2018</a:t>
            </a:r>
            <a:r>
              <a:rPr lang="en-US" sz="2200" b="1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endParaRPr lang="en-US" sz="2200" dirty="0" smtClean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Open now through THIS Friday Jan 19</a:t>
            </a:r>
            <a:r>
              <a:rPr lang="en-US" sz="2200" baseline="300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th</a:t>
            </a:r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 at midnight PST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Two options for enrollment:</a:t>
            </a:r>
          </a:p>
          <a:p>
            <a:pPr lvl="2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$79/</a:t>
            </a:r>
            <a:r>
              <a:rPr lang="en-US" sz="2200" dirty="0" err="1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mth</a:t>
            </a:r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 cancel-anytime</a:t>
            </a:r>
          </a:p>
          <a:p>
            <a:pPr lvl="2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$797 for the year (a full year of business coaching)</a:t>
            </a:r>
          </a:p>
          <a:p>
            <a:pPr lvl="1"/>
            <a:r>
              <a:rPr lang="en-US" sz="2200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BONUS: </a:t>
            </a:r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I’m giving away TEN high-level 1:1 strategy calls for the FIRST 10 people to join for the year!</a:t>
            </a:r>
          </a:p>
          <a:p>
            <a:pPr lvl="1"/>
            <a:endParaRPr lang="en-US" sz="2200" dirty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sz="3600" b="1" dirty="0" smtClean="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rPr>
              <a:t> QUESTIONS?</a:t>
            </a:r>
            <a:endParaRPr lang="en-US" sz="3600" b="1" dirty="0" smtClean="0">
              <a:solidFill>
                <a:schemeClr val="tx1"/>
              </a:solidFill>
              <a:latin typeface="Oswald" charset="0"/>
              <a:ea typeface="Oswald" charset="0"/>
              <a:cs typeface="Oswa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177256"/>
          </a:xfrm>
          <a:prstGeom prst="rect">
            <a:avLst/>
          </a:prstGeom>
          <a:solidFill>
            <a:srgbClr val="E506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7256"/>
            <a:ext cx="9143999" cy="680743"/>
          </a:xfrm>
          <a:prstGeom prst="rect">
            <a:avLst/>
          </a:prstGeom>
          <a:solidFill>
            <a:srgbClr val="0000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059" y="149412"/>
            <a:ext cx="8837509" cy="602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8474" y="134471"/>
            <a:ext cx="8035926" cy="995082"/>
          </a:xfrm>
        </p:spPr>
        <p:txBody>
          <a:bodyPr/>
          <a:lstStyle/>
          <a:p>
            <a:r>
              <a:rPr lang="en-US" sz="4000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What We Are Covering</a:t>
            </a:r>
            <a:endParaRPr lang="en-US" sz="4000" dirty="0">
              <a:solidFill>
                <a:srgbClr val="E5067E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6086" y="1388763"/>
            <a:ext cx="8231826" cy="5088204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Overview of online business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What</a:t>
            </a:r>
            <a:r>
              <a:rPr lang="mr-IN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’</a:t>
            </a: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s changed over the last 7 years</a:t>
            </a:r>
          </a:p>
          <a:p>
            <a:pPr marL="5143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How people are consuming content</a:t>
            </a:r>
          </a:p>
          <a:p>
            <a:pPr marL="5143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Where are people hanging out online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How to innovate and not have a “me too” business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“Reality show culture”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5 FRESH and RELEVANT tools to separate yourself, stand out and gain traction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endParaRPr lang="en-US" dirty="0" smtClean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19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177256"/>
          </a:xfrm>
          <a:prstGeom prst="rect">
            <a:avLst/>
          </a:prstGeom>
          <a:solidFill>
            <a:srgbClr val="E506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7256"/>
            <a:ext cx="9143999" cy="680743"/>
          </a:xfrm>
          <a:prstGeom prst="rect">
            <a:avLst/>
          </a:prstGeom>
          <a:solidFill>
            <a:srgbClr val="0000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059" y="149412"/>
            <a:ext cx="8837509" cy="602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8474" y="134471"/>
            <a:ext cx="8231826" cy="995082"/>
          </a:xfrm>
        </p:spPr>
        <p:txBody>
          <a:bodyPr/>
          <a:lstStyle/>
          <a:p>
            <a:r>
              <a:rPr lang="en-US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Overview of Online Business</a:t>
            </a:r>
            <a:endParaRPr lang="en-US" dirty="0">
              <a:solidFill>
                <a:srgbClr val="E5067E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11" name="Isosceles Triangle 4"/>
          <p:cNvSpPr/>
          <p:nvPr/>
        </p:nvSpPr>
        <p:spPr>
          <a:xfrm>
            <a:off x="321661" y="1129553"/>
            <a:ext cx="8390727" cy="4805970"/>
          </a:xfrm>
          <a:prstGeom prst="triangle">
            <a:avLst/>
          </a:prstGeom>
          <a:gradFill>
            <a:gsLst>
              <a:gs pos="0">
                <a:schemeClr val="tx1"/>
              </a:gs>
              <a:gs pos="100000">
                <a:schemeClr val="tx1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37362" y="5074465"/>
            <a:ext cx="907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You</a:t>
            </a:r>
            <a:endParaRPr lang="en-US" sz="3600" dirty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26097" y="4828392"/>
            <a:ext cx="1912511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Your passion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Personality/voice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Expertise</a:t>
            </a:r>
          </a:p>
          <a:p>
            <a:pPr marL="285750" indent="-285750">
              <a:buFontTx/>
              <a:buChar char="-"/>
            </a:pPr>
            <a:r>
              <a:rPr lang="en-US" sz="1400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Experience/story</a:t>
            </a:r>
          </a:p>
          <a:p>
            <a:pPr marL="285750" indent="-285750">
              <a:buFontTx/>
              <a:buChar char="-"/>
            </a:pPr>
            <a:r>
              <a:rPr lang="en-US" sz="1400" dirty="0" err="1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Knowables</a:t>
            </a:r>
            <a:endParaRPr lang="en-US" sz="1400" dirty="0" smtClean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4277" y="4125839"/>
            <a:ext cx="3773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Your Unique Ideas</a:t>
            </a:r>
            <a:endParaRPr lang="en-US" sz="3600" dirty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61520" y="3204774"/>
            <a:ext cx="2923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Your Platform</a:t>
            </a:r>
            <a:endParaRPr lang="en-US" sz="3600" dirty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79576" y="1656979"/>
            <a:ext cx="1946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Your</a:t>
            </a:r>
            <a:br>
              <a:rPr lang="en-US" sz="36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36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Products</a:t>
            </a:r>
            <a:endParaRPr lang="en-US" sz="3600" dirty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1605" y="3904914"/>
            <a:ext cx="259834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Frameworks/messages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Going from reader/follower</a:t>
            </a:r>
            <a:r>
              <a:rPr lang="en-US" sz="1400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n-US" sz="1400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to influencer/thinker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Creation &gt; consumption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CCC</a:t>
            </a:r>
            <a:endParaRPr lang="en-US" sz="1400" dirty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2647" y="3100637"/>
            <a:ext cx="17261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Degree of trust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Numbers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Social media &amp; </a:t>
            </a:r>
            <a:b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</a:b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email</a:t>
            </a:r>
            <a:r>
              <a:rPr lang="en-US" sz="1400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marketing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06695" y="1825831"/>
            <a:ext cx="26445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1:1 coaching (higher ticket)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Group coaching/mentorship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DIY products</a:t>
            </a:r>
            <a:endParaRPr lang="en-US" sz="1400" dirty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Affiliate marketing</a:t>
            </a:r>
          </a:p>
        </p:txBody>
      </p:sp>
    </p:spTree>
    <p:extLst>
      <p:ext uri="{BB962C8B-B14F-4D97-AF65-F5344CB8AC3E}">
        <p14:creationId xmlns:p14="http://schemas.microsoft.com/office/powerpoint/2010/main" val="6231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177256"/>
          </a:xfrm>
          <a:prstGeom prst="rect">
            <a:avLst/>
          </a:prstGeom>
          <a:solidFill>
            <a:srgbClr val="E506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7256"/>
            <a:ext cx="9143999" cy="680743"/>
          </a:xfrm>
          <a:prstGeom prst="rect">
            <a:avLst/>
          </a:prstGeom>
          <a:solidFill>
            <a:srgbClr val="0000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059" y="149412"/>
            <a:ext cx="8837509" cy="602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8474" y="134471"/>
            <a:ext cx="8231826" cy="995082"/>
          </a:xfrm>
        </p:spPr>
        <p:txBody>
          <a:bodyPr/>
          <a:lstStyle/>
          <a:p>
            <a:r>
              <a:rPr lang="en-US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How the Industry Has Been Changing</a:t>
            </a:r>
            <a:endParaRPr lang="en-US" dirty="0">
              <a:solidFill>
                <a:srgbClr val="E5067E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8474" y="1238464"/>
            <a:ext cx="8391526" cy="49537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Polish + perfection </a:t>
            </a:r>
            <a:r>
              <a:rPr lang="en-US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Wingdings"/>
              </a:rPr>
              <a:t> Transparency and Reality TV</a:t>
            </a:r>
          </a:p>
          <a:p>
            <a:r>
              <a:rPr lang="en-US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Wingdings"/>
              </a:rPr>
              <a:t>Blogs + white papers  </a:t>
            </a:r>
            <a:r>
              <a:rPr lang="en-US" dirty="0" err="1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Wingdings"/>
              </a:rPr>
              <a:t>Tweetables</a:t>
            </a:r>
            <a:r>
              <a:rPr lang="en-US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Wingdings"/>
              </a:rPr>
              <a:t>, video clips + GIFs</a:t>
            </a:r>
          </a:p>
          <a:p>
            <a:r>
              <a:rPr lang="en-US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Wingdings"/>
              </a:rPr>
              <a:t>Emails and phone calls  DMs, closed FB groups and texts*</a:t>
            </a:r>
          </a:p>
          <a:p>
            <a:r>
              <a:rPr lang="en-US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</a:rPr>
              <a:t>Rest on credentials alone </a:t>
            </a:r>
            <a:r>
              <a:rPr lang="en-US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Wingdings"/>
              </a:rPr>
              <a:t> relatedness, personality, story</a:t>
            </a:r>
          </a:p>
          <a:p>
            <a:r>
              <a:rPr lang="en-US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Wingdings"/>
              </a:rPr>
              <a:t>Teacher/student  Friends, peers, equality, connection</a:t>
            </a:r>
            <a:endParaRPr lang="en-US" dirty="0" smtClean="0">
              <a:solidFill>
                <a:srgbClr val="000000"/>
              </a:solidFill>
              <a:latin typeface="Cambria" charset="0"/>
              <a:ea typeface="Cambria" charset="0"/>
              <a:cs typeface="Cambria" charset="0"/>
              <a:sym typeface="Wingding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Wingdings"/>
              </a:rPr>
              <a:t>Fitting yourself in a “success” mold  unapologetic authenticity and innovation</a:t>
            </a:r>
          </a:p>
          <a:p>
            <a:r>
              <a:rPr lang="en-US" dirty="0" smtClean="0">
                <a:solidFill>
                  <a:srgbClr val="000000"/>
                </a:solidFill>
                <a:latin typeface="Cambria" charset="0"/>
                <a:ea typeface="Cambria" charset="0"/>
                <a:cs typeface="Cambria" charset="0"/>
                <a:sym typeface="Wingdings"/>
              </a:rPr>
              <a:t>Expertise and mastery of a subject is still important, but now you also have to be accessible and pull back the curtain on who you are as a person</a:t>
            </a:r>
          </a:p>
        </p:txBody>
      </p:sp>
    </p:spTree>
    <p:extLst>
      <p:ext uri="{BB962C8B-B14F-4D97-AF65-F5344CB8AC3E}">
        <p14:creationId xmlns:p14="http://schemas.microsoft.com/office/powerpoint/2010/main" val="201640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177256"/>
          </a:xfrm>
          <a:prstGeom prst="rect">
            <a:avLst/>
          </a:prstGeom>
          <a:solidFill>
            <a:srgbClr val="E506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7256"/>
            <a:ext cx="9143999" cy="680743"/>
          </a:xfrm>
          <a:prstGeom prst="rect">
            <a:avLst/>
          </a:prstGeom>
          <a:solidFill>
            <a:srgbClr val="0000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059" y="149412"/>
            <a:ext cx="8837509" cy="602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8474" y="134471"/>
            <a:ext cx="8231826" cy="995082"/>
          </a:xfrm>
        </p:spPr>
        <p:txBody>
          <a:bodyPr/>
          <a:lstStyle/>
          <a:p>
            <a:r>
              <a:rPr lang="en-US" b="1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Tool #1: </a:t>
            </a:r>
            <a:r>
              <a:rPr lang="en-US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Realness </a:t>
            </a:r>
            <a:endParaRPr lang="en-US" dirty="0">
              <a:solidFill>
                <a:srgbClr val="E5067E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8474" y="1238464"/>
            <a:ext cx="8231826" cy="495373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Customers/fans/followers are more savvy than ever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Demanding authenticity, personality, polarization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Can</a:t>
            </a:r>
            <a:r>
              <a:rPr lang="mr-IN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’</a:t>
            </a: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 be faked for Likes and Followers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Too polished feels suspicious*</a:t>
            </a:r>
          </a:p>
          <a:p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30s Before + </a:t>
            </a:r>
            <a:r>
              <a:rPr lang="en-US" dirty="0" err="1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</a:t>
            </a:r>
            <a:r>
              <a:rPr lang="en-US" dirty="0" err="1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fters</a:t>
            </a: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, cellulite, </a:t>
            </a:r>
            <a:r>
              <a:rPr lang="en-US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m</a:t>
            </a: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essy cars, crying children, junk food, etc.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Still needs to be </a:t>
            </a:r>
            <a:r>
              <a:rPr lang="en-US" dirty="0" err="1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authencit</a:t>
            </a: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tho</a:t>
            </a: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!</a:t>
            </a:r>
            <a:endParaRPr lang="en-US" dirty="0" smtClean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People just want to feel validated in their realness = connection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Tool: </a:t>
            </a: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Master the Pratfall Effect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Relatedness + competency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Accessibility + authority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Humanness + credibility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(Create a body of work!)</a:t>
            </a:r>
          </a:p>
          <a:p>
            <a:endParaRPr lang="en-US" dirty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0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177256"/>
          </a:xfrm>
          <a:prstGeom prst="rect">
            <a:avLst/>
          </a:prstGeom>
          <a:solidFill>
            <a:srgbClr val="E506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7256"/>
            <a:ext cx="9143999" cy="680743"/>
          </a:xfrm>
          <a:prstGeom prst="rect">
            <a:avLst/>
          </a:prstGeom>
          <a:solidFill>
            <a:srgbClr val="0000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059" y="149412"/>
            <a:ext cx="8837509" cy="602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8474" y="134471"/>
            <a:ext cx="8231826" cy="995082"/>
          </a:xfrm>
        </p:spPr>
        <p:txBody>
          <a:bodyPr/>
          <a:lstStyle/>
          <a:p>
            <a:r>
              <a:rPr lang="en-US" b="1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Tool #1: </a:t>
            </a:r>
            <a:r>
              <a:rPr lang="en-US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Realness </a:t>
            </a:r>
            <a:endParaRPr lang="en-US" dirty="0">
              <a:solidFill>
                <a:srgbClr val="E5067E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4" y="1548020"/>
            <a:ext cx="5915026" cy="361724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15" y="508574"/>
            <a:ext cx="3062814" cy="544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177256"/>
          </a:xfrm>
          <a:prstGeom prst="rect">
            <a:avLst/>
          </a:prstGeom>
          <a:solidFill>
            <a:srgbClr val="E506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7256"/>
            <a:ext cx="9143999" cy="680743"/>
          </a:xfrm>
          <a:prstGeom prst="rect">
            <a:avLst/>
          </a:prstGeom>
          <a:solidFill>
            <a:srgbClr val="0000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059" y="149412"/>
            <a:ext cx="8837509" cy="602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8300" y="168676"/>
            <a:ext cx="8625268" cy="995082"/>
          </a:xfrm>
        </p:spPr>
        <p:txBody>
          <a:bodyPr/>
          <a:lstStyle/>
          <a:p>
            <a:r>
              <a:rPr lang="en-US" b="1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Tool #2: </a:t>
            </a:r>
            <a:r>
              <a:rPr lang="en-US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Proprietary Concept + Education Around It</a:t>
            </a:r>
            <a:endParaRPr lang="en-US" dirty="0">
              <a:solidFill>
                <a:srgbClr val="E5067E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8474" y="1238464"/>
            <a:ext cx="8418978" cy="495373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You still have to be an expert in something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3 R’s of Expertise </a:t>
            </a: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(Brendon </a:t>
            </a:r>
            <a:r>
              <a:rPr lang="en-US" dirty="0" err="1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Burchard</a:t>
            </a: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Role Model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Results-Getter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Researcher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Understand how people learn</a:t>
            </a: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: random info versus frameworks and systems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Organize information for people into STICKY concepts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Acronyms, blueprints, frameworks, proprietary words/phrases, HASHTAGS, protocols, catch phrases, rhyming, etc.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Can be </a:t>
            </a:r>
            <a:r>
              <a:rPr lang="en-US" b="1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completely new OR reengineered concept: </a:t>
            </a: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#Moderation365, HEC, Rest-based training, MINT Protocol, The 3 S’s to Honest </a:t>
            </a:r>
            <a:r>
              <a:rPr lang="en-US" dirty="0" err="1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Communcation</a:t>
            </a:r>
            <a:endParaRPr lang="en-US" dirty="0" smtClean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And then build an </a:t>
            </a:r>
            <a:r>
              <a:rPr lang="en-US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education</a:t>
            </a: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 around it</a:t>
            </a:r>
            <a:endParaRPr lang="en-US" dirty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0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177256"/>
          </a:xfrm>
          <a:prstGeom prst="rect">
            <a:avLst/>
          </a:prstGeom>
          <a:solidFill>
            <a:srgbClr val="E506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7256"/>
            <a:ext cx="9143999" cy="680743"/>
          </a:xfrm>
          <a:prstGeom prst="rect">
            <a:avLst/>
          </a:prstGeom>
          <a:solidFill>
            <a:srgbClr val="0000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059" y="149412"/>
            <a:ext cx="8837509" cy="602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8474" y="168676"/>
            <a:ext cx="8418978" cy="995082"/>
          </a:xfrm>
        </p:spPr>
        <p:txBody>
          <a:bodyPr/>
          <a:lstStyle/>
          <a:p>
            <a:r>
              <a:rPr lang="en-US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Proprietary Concept: Example</a:t>
            </a:r>
            <a:endParaRPr lang="en-US" dirty="0">
              <a:solidFill>
                <a:srgbClr val="E5067E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8474" y="1238464"/>
            <a:ext cx="8418978" cy="495373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#Moderation365 = “How to eat the same on Saturday that you </a:t>
            </a:r>
            <a:r>
              <a:rPr lang="en-US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d</a:t>
            </a: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o on Monday”</a:t>
            </a:r>
          </a:p>
          <a:p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First, it must solve a problem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All-or-nothing eat trap, food obsession, yo-yo dieting</a:t>
            </a:r>
          </a:p>
          <a:p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Now, how to do </a:t>
            </a:r>
            <a:r>
              <a:rPr lang="en-US" b="1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teach</a:t>
            </a:r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 this?</a:t>
            </a:r>
          </a:p>
          <a:p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Tools! (You create these!)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Intermittent Sampling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Preemptive cheats</a:t>
            </a:r>
            <a:endParaRPr lang="en-US" dirty="0" smtClean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Food FOMO + abundance mindset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Mindfulness - teach this too! Sticky notes, alarms on your phone, etc.</a:t>
            </a:r>
            <a:endParaRPr lang="en-US" dirty="0" smtClean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And repeat it over and over and over until your name becomes synonymous with the concept, “Oh, #Moderation365, that’s Jill Coleman”</a:t>
            </a:r>
            <a:endParaRPr lang="en-US" dirty="0" smtClean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7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177256"/>
          </a:xfrm>
          <a:prstGeom prst="rect">
            <a:avLst/>
          </a:prstGeom>
          <a:solidFill>
            <a:srgbClr val="E5067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177256"/>
            <a:ext cx="9143999" cy="680743"/>
          </a:xfrm>
          <a:prstGeom prst="rect">
            <a:avLst/>
          </a:prstGeom>
          <a:solidFill>
            <a:srgbClr val="0000F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6059" y="149412"/>
            <a:ext cx="8837509" cy="6027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8474" y="134471"/>
            <a:ext cx="8231826" cy="995082"/>
          </a:xfrm>
        </p:spPr>
        <p:txBody>
          <a:bodyPr/>
          <a:lstStyle/>
          <a:p>
            <a:r>
              <a:rPr lang="en-US" b="1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Tool #3: </a:t>
            </a:r>
            <a:r>
              <a:rPr lang="en-US" dirty="0" smtClean="0">
                <a:solidFill>
                  <a:srgbClr val="E5067E"/>
                </a:solidFill>
                <a:latin typeface="Oswald" charset="0"/>
                <a:ea typeface="Oswald" charset="0"/>
                <a:cs typeface="Oswald" charset="0"/>
              </a:rPr>
              <a:t>Transparency Marketing</a:t>
            </a:r>
            <a:endParaRPr lang="en-US" dirty="0">
              <a:solidFill>
                <a:srgbClr val="E5067E"/>
              </a:solidFill>
              <a:latin typeface="Oswald" charset="0"/>
              <a:ea typeface="Oswald" charset="0"/>
              <a:cs typeface="Oswald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8474" y="1216052"/>
            <a:ext cx="8231826" cy="495373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Blindsiding people with sales is out!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Long sales pages are out. Traditional internet marketing is out. Trying to trick people into buying stuff is out. Spamming is out.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Asymmetry --&gt; Everyone has all the info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Every step of the marketing process needs to be a win-win for all involved and have innate value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Offer over-the-top value for free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Goal = get people results before any money exchanges hands (trust business, remember?)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Transparency marketing = potential customer knows the sale is coming, you’re not hiding it, in fact you want them to be EXCITED it’s coming!</a:t>
            </a:r>
          </a:p>
          <a:p>
            <a:pPr lvl="1"/>
            <a:r>
              <a:rPr lang="en-US" sz="2200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P</a:t>
            </a:r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ositioning sale as a genuine service</a:t>
            </a:r>
          </a:p>
          <a:p>
            <a:pPr lvl="1"/>
            <a:r>
              <a:rPr lang="en-US" sz="2200" dirty="0" smtClean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Abundance mindset!</a:t>
            </a:r>
            <a:endParaRPr lang="en-US" sz="2200" dirty="0">
              <a:solidFill>
                <a:schemeClr val="tx2"/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8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dvantage">
  <a:themeElements>
    <a:clrScheme name="Accent 1">
      <a:dk1>
        <a:srgbClr val="D8006A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uccessSessions_livetrainings" id="{891C3886-245E-F046-AEB0-411563DE30B7}" vid="{62F24FD5-B8DF-434F-9319-BE1D49D0FE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SuccessSessions_livetrainings</Template>
  <TotalTime>21388</TotalTime>
  <Words>1137</Words>
  <Application>Microsoft Macintosh PowerPoint</Application>
  <PresentationFormat>On-screen Show (4:3)</PresentationFormat>
  <Paragraphs>185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Cambria</vt:lpstr>
      <vt:lpstr>Oswald</vt:lpstr>
      <vt:lpstr>Rockwell</vt:lpstr>
      <vt:lpstr>Wingdings</vt:lpstr>
      <vt:lpstr>Arial</vt:lpstr>
      <vt:lpstr>Advantage</vt:lpstr>
      <vt:lpstr>PowerPoint Presentation</vt:lpstr>
      <vt:lpstr>What We Are Covering</vt:lpstr>
      <vt:lpstr>Overview of Online Business</vt:lpstr>
      <vt:lpstr>How the Industry Has Been Changing</vt:lpstr>
      <vt:lpstr>Tool #1: Realness </vt:lpstr>
      <vt:lpstr>Tool #1: Realness </vt:lpstr>
      <vt:lpstr>Tool #2: Proprietary Concept + Education Around It</vt:lpstr>
      <vt:lpstr>Proprietary Concept: Example</vt:lpstr>
      <vt:lpstr>Tool #3: Transparency Marketing</vt:lpstr>
      <vt:lpstr>Tool #3: Transparency Marketing</vt:lpstr>
      <vt:lpstr>Tool #4: Video!</vt:lpstr>
      <vt:lpstr>Tool 5: Masterminds + Non-replicable Experiences</vt:lpstr>
      <vt:lpstr>Tools Recap:</vt:lpstr>
      <vt:lpstr>What’s Next?</vt:lpstr>
      <vt:lpstr>What’s Next?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JILLFIT mindset, body, and business</dc:title>
  <dc:creator>Microsoft Office User</dc:creator>
  <cp:lastModifiedBy>Jillian Coleman</cp:lastModifiedBy>
  <cp:revision>148</cp:revision>
  <dcterms:created xsi:type="dcterms:W3CDTF">2015-10-20T14:51:41Z</dcterms:created>
  <dcterms:modified xsi:type="dcterms:W3CDTF">2018-01-17T13:42:51Z</dcterms:modified>
</cp:coreProperties>
</file>